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3"/>
    <p:sldId id="257" r:id="rId4"/>
    <p:sldId id="264" r:id="rId5"/>
    <p:sldId id="282" r:id="rId6"/>
    <p:sldId id="290" r:id="rId7"/>
    <p:sldId id="265" r:id="rId8"/>
    <p:sldId id="268" r:id="rId9"/>
    <p:sldId id="292" r:id="rId10"/>
    <p:sldId id="261" r:id="rId11"/>
  </p:sldIdLst>
  <p:sldSz cx="12192000" cy="6858000"/>
  <p:notesSz cx="6858000" cy="9144000"/>
  <p:embeddedFontLst>
    <p:embeddedFont>
      <p:font typeface="微软雅黑" panose="020B0503020204020204" charset="-122"/>
      <p:regular r:id="rId15"/>
    </p:embeddedFont>
    <p:embeddedFont>
      <p:font typeface="方正少儿_GBK" panose="02000000000000000000" charset="-122"/>
      <p:regular r:id="rId16"/>
    </p:embeddedFont>
    <p:embeddedFont>
      <p:font typeface="方正卡通简体" panose="03000509000000000000" charset="0"/>
      <p:regular r:id="rId17"/>
    </p:embeddedFont>
    <p:embeddedFont>
      <p:font typeface="方正喵呜体" panose="02010600010101010101" charset="0"/>
      <p:regular r:id="rId1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2902"/>
    <a:srgbClr val="FFFFFF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2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-720" y="-96"/>
      </p:cViewPr>
      <p:guideLst>
        <p:guide orient="horz" pos="2131"/>
        <p:guide pos="38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30803-5243-48BD-A46E-7FD8BD1AAA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21D-CD86-482A-88A1-248540F6B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33AC-07DE-4993-B348-38CBE964A1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3C1D-794E-489C-9FC8-2F71838519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33AC-07DE-4993-B348-38CBE964A1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3C1D-794E-489C-9FC8-2F71838519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836686" y="842468"/>
            <a:ext cx="1879218" cy="5299025"/>
            <a:chOff x="0" y="0"/>
            <a:chExt cx="12192000" cy="6858000"/>
          </a:xfrm>
        </p:grpSpPr>
        <p:sp>
          <p:nvSpPr>
            <p:cNvPr id="8" name="矩形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0">
              <a:blip r:embed="rId2" cstate="print"/>
              <a:srcRect/>
              <a:tile tx="0" ty="0" sx="100000" sy="100000" flip="none" algn="tl"/>
            </a:blip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alpha val="92157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 userDrawn="1"/>
        </p:nvGrpSpPr>
        <p:grpSpPr>
          <a:xfrm>
            <a:off x="2743200" y="842468"/>
            <a:ext cx="8802509" cy="5299025"/>
            <a:chOff x="0" y="0"/>
            <a:chExt cx="12192000" cy="6858000"/>
          </a:xfrm>
        </p:grpSpPr>
        <p:sp>
          <p:nvSpPr>
            <p:cNvPr id="11" name="矩形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0">
              <a:blip r:embed="rId2" cstate="print"/>
              <a:srcRect/>
              <a:tile tx="0" ty="0" sx="100000" sy="100000" flip="none" algn="tl"/>
            </a:blip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alpha val="92157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任意多边形 12"/>
          <p:cNvSpPr/>
          <p:nvPr userDrawn="1"/>
        </p:nvSpPr>
        <p:spPr>
          <a:xfrm>
            <a:off x="11326811" y="759707"/>
            <a:ext cx="542043" cy="331679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 userDrawn="1"/>
        </p:nvSpPr>
        <p:spPr>
          <a:xfrm>
            <a:off x="428395" y="373320"/>
            <a:ext cx="1354542" cy="828851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11375265" y="343928"/>
            <a:ext cx="447465" cy="283350"/>
            <a:chOff x="560275" y="3433438"/>
            <a:chExt cx="1198188" cy="758734"/>
          </a:xfrm>
        </p:grpSpPr>
        <p:sp>
          <p:nvSpPr>
            <p:cNvPr id="16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直角三角形 20"/>
            <p:cNvSpPr/>
            <p:nvPr/>
          </p:nvSpPr>
          <p:spPr>
            <a:xfrm>
              <a:off x="890708" y="3433438"/>
              <a:ext cx="675249" cy="758734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任意多边形 17"/>
          <p:cNvSpPr/>
          <p:nvPr userDrawn="1"/>
        </p:nvSpPr>
        <p:spPr>
          <a:xfrm>
            <a:off x="0" y="5520485"/>
            <a:ext cx="12192000" cy="1337515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30803-5243-48BD-A46E-7FD8BD1AAA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21D-CD86-482A-88A1-248540F6B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30803-5243-48BD-A46E-7FD8BD1AAA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21D-CD86-482A-88A1-248540F6B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33AC-07DE-4993-B348-38CBE964A1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3C1D-794E-489C-9FC8-2F71838519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33AC-07DE-4993-B348-38CBE964A1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3C1D-794E-489C-9FC8-2F71838519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33AC-07DE-4993-B348-38CBE964A1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3C1D-794E-489C-9FC8-2F71838519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33AC-07DE-4993-B348-38CBE964A1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3C1D-794E-489C-9FC8-2F71838519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33AC-07DE-4993-B348-38CBE964A1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3C1D-794E-489C-9FC8-2F71838519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33AC-07DE-4993-B348-38CBE964A1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3C1D-794E-489C-9FC8-2F71838519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1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030803-5243-48BD-A46E-7FD8BD1AAA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C821D-CD86-482A-88A1-248540F6B868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0">
            <a:blip r:embed="rId14" cstate="print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B9BD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slide" Target="slide1.xml"/><Relationship Id="rId3" Type="http://schemas.openxmlformats.org/officeDocument/2006/relationships/slide" Target="slide4.xml"/><Relationship Id="rId2" Type="http://schemas.openxmlformats.org/officeDocument/2006/relationships/slide" Target="slide3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804870" y="4572436"/>
            <a:ext cx="724486" cy="458769"/>
            <a:chOff x="560275" y="3433438"/>
            <a:chExt cx="1198188" cy="758734"/>
          </a:xfrm>
        </p:grpSpPr>
        <p:sp>
          <p:nvSpPr>
            <p:cNvPr id="33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直角三角形 20"/>
            <p:cNvSpPr/>
            <p:nvPr/>
          </p:nvSpPr>
          <p:spPr>
            <a:xfrm>
              <a:off x="890708" y="3433438"/>
              <a:ext cx="675249" cy="758734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0555619" y="566833"/>
            <a:ext cx="724486" cy="458769"/>
            <a:chOff x="560275" y="3433438"/>
            <a:chExt cx="1198188" cy="758734"/>
          </a:xfrm>
        </p:grpSpPr>
        <p:sp>
          <p:nvSpPr>
            <p:cNvPr id="36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直角三角形 20"/>
            <p:cNvSpPr/>
            <p:nvPr/>
          </p:nvSpPr>
          <p:spPr>
            <a:xfrm>
              <a:off x="890708" y="3433438"/>
              <a:ext cx="675249" cy="758734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任意多边形 15"/>
          <p:cNvSpPr/>
          <p:nvPr/>
        </p:nvSpPr>
        <p:spPr>
          <a:xfrm>
            <a:off x="0" y="5761355"/>
            <a:ext cx="12192000" cy="1096645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YahBoom    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Croco:Kit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tutorial</a:t>
            </a:r>
            <a:endParaRPr lang="zh-CN" altLang="en-US" sz="2800" dirty="0"/>
          </a:p>
        </p:txBody>
      </p:sp>
      <p:sp>
        <p:nvSpPr>
          <p:cNvPr id="30" name="任意多边形 29"/>
          <p:cNvSpPr/>
          <p:nvPr/>
        </p:nvSpPr>
        <p:spPr>
          <a:xfrm>
            <a:off x="9813248" y="4513409"/>
            <a:ext cx="942537" cy="576743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843405" y="1691640"/>
            <a:ext cx="8301355" cy="3338830"/>
          </a:xfrm>
          <a:prstGeom prst="rect">
            <a:avLst/>
          </a:prstGeom>
          <a:ln w="57150">
            <a:solidFill>
              <a:srgbClr val="5B9BD5"/>
            </a:solidFill>
          </a:ln>
        </p:spPr>
      </p:pic>
      <p:sp>
        <p:nvSpPr>
          <p:cNvPr id="18" name="文本框 17"/>
          <p:cNvSpPr txBox="1"/>
          <p:nvPr/>
        </p:nvSpPr>
        <p:spPr>
          <a:xfrm>
            <a:off x="3984739" y="2388519"/>
            <a:ext cx="3818633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400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少儿_GBK" panose="02000000000000000000" charset="-122"/>
                <a:ea typeface="方正少儿_GBK" panose="02000000000000000000" charset="-122"/>
              </a:rPr>
              <a:t>Lesson 13</a:t>
            </a:r>
            <a:endParaRPr lang="en-US" altLang="zh-CN" sz="40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29" name="任意多边形 28"/>
          <p:cNvSpPr/>
          <p:nvPr/>
        </p:nvSpPr>
        <p:spPr>
          <a:xfrm>
            <a:off x="1529561" y="1284511"/>
            <a:ext cx="1069145" cy="654215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945640" y="3137535"/>
            <a:ext cx="830072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少儿_GBK" panose="02000000000000000000" charset="-122"/>
                <a:ea typeface="方正少儿_GBK" panose="02000000000000000000" charset="-122"/>
                <a:sym typeface="+mn-ea"/>
              </a:rPr>
              <a:t>Advanced course</a:t>
            </a:r>
            <a:r>
              <a:rPr lang="zh-CN" altLang="en-US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少儿_GBK" panose="02000000000000000000" charset="-122"/>
                <a:ea typeface="方正少儿_GBK" panose="02000000000000000000" charset="-122"/>
                <a:sym typeface="+mn-ea"/>
              </a:rPr>
              <a:t>（</a:t>
            </a:r>
            <a:r>
              <a:rPr lang="en-US" altLang="zh-CN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少儿_GBK" panose="02000000000000000000" charset="-122"/>
                <a:ea typeface="方正少儿_GBK" panose="02000000000000000000" charset="-122"/>
                <a:sym typeface="+mn-ea"/>
              </a:rPr>
              <a:t>4</a:t>
            </a:r>
            <a:r>
              <a:rPr lang="zh-CN" altLang="en-US" sz="28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少儿_GBK" panose="02000000000000000000" charset="-122"/>
                <a:ea typeface="方正少儿_GBK" panose="02000000000000000000" charset="-122"/>
                <a:sym typeface="+mn-ea"/>
              </a:rPr>
              <a:t>）</a:t>
            </a:r>
            <a:endParaRPr lang="en-US" altLang="zh-CN" sz="2800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少儿_GBK" panose="02000000000000000000" charset="-122"/>
              <a:ea typeface="方正少儿_GBK" panose="02000000000000000000" charset="-122"/>
            </a:endParaRPr>
          </a:p>
          <a:p>
            <a:pPr algn="ctr"/>
            <a:r>
              <a:rPr lang="zh-CN" altLang="en-US" sz="2400" dirty="0" smtClean="0">
                <a:solidFill>
                  <a:schemeClr val="accent1"/>
                </a:solidFill>
                <a:latin typeface="方正少儿_GBK" panose="02000000000000000000" charset="-122"/>
                <a:ea typeface="方正少儿_GBK" panose="02000000000000000000" charset="-122"/>
              </a:rPr>
              <a:t>Rocker control</a:t>
            </a:r>
            <a:endParaRPr lang="zh-CN" altLang="en-US" sz="2400" dirty="0" smtClean="0">
              <a:solidFill>
                <a:schemeClr val="accent1"/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19855" y="246380"/>
            <a:ext cx="4506595" cy="435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200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Advanced course</a:t>
            </a:r>
            <a:endParaRPr lang="zh-CN" altLang="en-US" sz="2800" u="sng" dirty="0">
              <a:latin typeface="icomoon" charset="0"/>
              <a:ea typeface="Yu Gothic UI Semibold" panose="020B070000000000000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80910" y="780943"/>
            <a:ext cx="10899418" cy="5299025"/>
            <a:chOff x="0" y="0"/>
            <a:chExt cx="12192000" cy="6858000"/>
          </a:xfrm>
        </p:grpSpPr>
        <p:sp>
          <p:nvSpPr>
            <p:cNvPr id="13" name="矩形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0">
              <a:blip r:embed="rId1" cstate="print"/>
              <a:srcRect/>
              <a:tile tx="0" ty="0" sx="100000" sy="100000" flip="none" algn="tl"/>
            </a:blip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alpha val="92157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95710" y="4790963"/>
            <a:ext cx="724486" cy="458769"/>
            <a:chOff x="560275" y="3433438"/>
            <a:chExt cx="1198188" cy="758734"/>
          </a:xfrm>
        </p:grpSpPr>
        <p:sp>
          <p:nvSpPr>
            <p:cNvPr id="33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直角三角形 20"/>
            <p:cNvSpPr/>
            <p:nvPr/>
          </p:nvSpPr>
          <p:spPr>
            <a:xfrm>
              <a:off x="890708" y="3433438"/>
              <a:ext cx="675249" cy="758734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任意多边形 29"/>
          <p:cNvSpPr/>
          <p:nvPr/>
        </p:nvSpPr>
        <p:spPr>
          <a:xfrm>
            <a:off x="11280687" y="1444203"/>
            <a:ext cx="542043" cy="331679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>
            <a:off x="143539" y="335914"/>
            <a:ext cx="1354542" cy="828851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5" name="组合 34"/>
          <p:cNvGrpSpPr/>
          <p:nvPr/>
        </p:nvGrpSpPr>
        <p:grpSpPr>
          <a:xfrm>
            <a:off x="11280688" y="56591"/>
            <a:ext cx="724486" cy="458769"/>
            <a:chOff x="560275" y="3433438"/>
            <a:chExt cx="1198188" cy="758734"/>
          </a:xfrm>
        </p:grpSpPr>
        <p:sp>
          <p:nvSpPr>
            <p:cNvPr id="36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直角三角形 20"/>
            <p:cNvSpPr/>
            <p:nvPr/>
          </p:nvSpPr>
          <p:spPr>
            <a:xfrm>
              <a:off x="890708" y="3433438"/>
              <a:ext cx="675249" cy="758734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任意多边形 15"/>
          <p:cNvSpPr/>
          <p:nvPr/>
        </p:nvSpPr>
        <p:spPr>
          <a:xfrm>
            <a:off x="0" y="5520485"/>
            <a:ext cx="12192000" cy="1337515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0" y="5761355"/>
            <a:ext cx="12192000" cy="1096645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YahBoom    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Croco:Kit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tutorial</a:t>
            </a:r>
            <a:endParaRPr lang="zh-CN" altLang="en-US" sz="2800" dirty="0"/>
          </a:p>
        </p:txBody>
      </p:sp>
      <p:grpSp>
        <p:nvGrpSpPr>
          <p:cNvPr id="23" name="组合 22"/>
          <p:cNvGrpSpPr/>
          <p:nvPr/>
        </p:nvGrpSpPr>
        <p:grpSpPr>
          <a:xfrm>
            <a:off x="1429117" y="2458466"/>
            <a:ext cx="7620340" cy="846007"/>
            <a:chOff x="1368157" y="1292335"/>
            <a:chExt cx="7620340" cy="846007"/>
          </a:xfrm>
        </p:grpSpPr>
        <p:sp>
          <p:nvSpPr>
            <p:cNvPr id="26" name="文本框 25"/>
            <p:cNvSpPr txBox="1"/>
            <p:nvPr/>
          </p:nvSpPr>
          <p:spPr>
            <a:xfrm>
              <a:off x="1459489" y="1292335"/>
              <a:ext cx="721995" cy="3683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p>
              <a:r>
                <a:rPr lang="en-US" altLang="zh-CN" dirty="0" smtClean="0">
                  <a:latin typeface="方正少儿_GBK" panose="02000000000000000000" charset="-122"/>
                  <a:ea typeface="方正少儿_GBK" panose="02000000000000000000" charset="-122"/>
                </a:rPr>
                <a:t>Part1</a:t>
              </a:r>
              <a:endParaRPr lang="en-US" altLang="zh-CN" dirty="0" smtClean="0">
                <a:latin typeface="方正少儿_GBK" panose="02000000000000000000" charset="-122"/>
                <a:ea typeface="方正少儿_GBK" panose="02000000000000000000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368157" y="1770042"/>
              <a:ext cx="16814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dirty="0">
                  <a:solidFill>
                    <a:srgbClr val="0070C0"/>
                  </a:solidFill>
                  <a:latin typeface="Arial" panose="020B0604020202020204" pitchFamily="34" charset="0"/>
                  <a:ea typeface="Arial" panose="020B0604020202020204" pitchFamily="34" charset="0"/>
                  <a:sym typeface="+mn-ea"/>
                  <a:hlinkClick r:id="rId2" action="ppaction://hlinksldjump"/>
                </a:rPr>
                <a:t>Learning goals</a:t>
              </a:r>
              <a:endParaRPr lang="zh-CN" altLang="en-US" dirty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3278949" y="1292335"/>
              <a:ext cx="782955" cy="3683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p>
              <a:r>
                <a:rPr lang="en-US" altLang="zh-CN" dirty="0" smtClean="0">
                  <a:latin typeface="方正少儿_GBK" panose="02000000000000000000" charset="-122"/>
                  <a:ea typeface="方正少儿_GBK" panose="02000000000000000000" charset="-122"/>
                </a:rPr>
                <a:t>Part 2</a:t>
              </a:r>
              <a:endParaRPr lang="zh-CN" altLang="en-US" dirty="0">
                <a:latin typeface="方正少儿_GBK" panose="02000000000000000000" charset="-122"/>
                <a:ea typeface="方正少儿_GBK" panose="02000000000000000000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279256" y="1739562"/>
              <a:ext cx="13639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sym typeface="+mn-ea"/>
                  <a:hlinkClick r:id="rId3" action="ppaction://hlinksldjump"/>
                </a:rPr>
                <a:t>Preparation</a:t>
              </a:r>
              <a:endParaRPr lang="zh-CN" altLang="en-US" dirty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  <a:sym typeface="+mn-ea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271947" y="1312655"/>
              <a:ext cx="709295" cy="3683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p>
              <a:r>
                <a:rPr lang="en-US" altLang="zh-CN" dirty="0" smtClean="0">
                  <a:latin typeface="方正少儿_GBK" panose="02000000000000000000" charset="-122"/>
                  <a:ea typeface="方正少儿_GBK" panose="02000000000000000000" charset="-122"/>
                </a:rPr>
                <a:t>Part3</a:t>
              </a:r>
              <a:endParaRPr lang="zh-CN" altLang="en-US" dirty="0">
                <a:latin typeface="方正少儿_GBK" panose="02000000000000000000" charset="-122"/>
                <a:ea typeface="方正少儿_GBK" panose="02000000000000000000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5271619" y="1754802"/>
              <a:ext cx="13385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sym typeface="+mn-ea"/>
                  <a:hlinkClick r:id="rId3" action="ppaction://hlinksldjump"/>
                </a:rPr>
                <a:t>Connection</a:t>
              </a:r>
              <a:endParaRPr lang="zh-CN" altLang="en-US" dirty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180936" y="1292511"/>
              <a:ext cx="781050" cy="3683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p>
              <a:r>
                <a:rPr lang="en-US" altLang="zh-CN" dirty="0" smtClean="0">
                  <a:latin typeface="方正少儿_GBK" panose="02000000000000000000" charset="-122"/>
                  <a:ea typeface="方正少儿_GBK" panose="02000000000000000000" charset="-122"/>
                </a:rPr>
                <a:t>Part 4</a:t>
              </a:r>
              <a:endParaRPr lang="zh-CN" altLang="en-US" dirty="0">
                <a:latin typeface="方正少儿_GBK" panose="02000000000000000000" charset="-122"/>
                <a:ea typeface="方正少儿_GBK" panose="02000000000000000000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7040317" y="1754978"/>
              <a:ext cx="19481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sym typeface="+mn-ea"/>
                  <a:hlinkClick r:id="rId4" action="ppaction://hlinksldjump"/>
                </a:rPr>
                <a:t>Search for blocks</a:t>
              </a:r>
              <a:endParaRPr lang="zh-CN" altLang="en-US" dirty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9840951" y="2473882"/>
            <a:ext cx="774065" cy="3683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p>
            <a:r>
              <a:rPr lang="en-US" altLang="zh-CN" dirty="0" smtClean="0">
                <a:latin typeface="方正少儿_GBK" panose="02000000000000000000" charset="-122"/>
                <a:ea typeface="方正少儿_GBK" panose="02000000000000000000" charset="-122"/>
              </a:rPr>
              <a:t>Part 5</a:t>
            </a:r>
            <a:endParaRPr lang="zh-CN" altLang="en-US" dirty="0"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45" name="文本框 44">
            <a:hlinkClick r:id="rId4" action="ppaction://hlinksldjump"/>
          </p:cNvPr>
          <p:cNvSpPr txBox="1"/>
          <p:nvPr/>
        </p:nvSpPr>
        <p:spPr>
          <a:xfrm>
            <a:off x="9472367" y="2905869"/>
            <a:ext cx="1808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  <a:hlinkClick r:id="rId4" action="ppaction://hlinksldjump"/>
              </a:rPr>
              <a:t>Combin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  <a:hlinkClick r:id="rId4" action="ppaction://hlinksldjump"/>
              </a:rPr>
              <a:t>e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  <a:hlinkClick r:id="rId4" action="ppaction://hlinksldjump"/>
              </a:rPr>
              <a:t> blocks</a:t>
            </a:r>
            <a:endParaRPr lang="zh-CN" altLang="en-US" dirty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19855" y="246380"/>
            <a:ext cx="4506595" cy="435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200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Advanced course</a:t>
            </a:r>
            <a:endParaRPr lang="zh-CN" altLang="en-US" sz="2800" u="sng" dirty="0">
              <a:latin typeface="icomoon" charset="0"/>
              <a:ea typeface="Yu Gothic UI Semibold" panose="020B0700000000000000" charset="-128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3210" y="681757"/>
            <a:ext cx="14592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dirty="0" smtClean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</a:rPr>
              <a:t>Content</a:t>
            </a:r>
            <a:endParaRPr lang="en-US" altLang="zh-CN" sz="2800" dirty="0" smtClean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1736266" y="3196784"/>
            <a:ext cx="724486" cy="372379"/>
            <a:chOff x="560275" y="3576314"/>
            <a:chExt cx="1198188" cy="615858"/>
          </a:xfrm>
        </p:grpSpPr>
        <p:sp>
          <p:nvSpPr>
            <p:cNvPr id="33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直角三角形 20"/>
            <p:cNvSpPr/>
            <p:nvPr/>
          </p:nvSpPr>
          <p:spPr>
            <a:xfrm>
              <a:off x="890708" y="3576314"/>
              <a:ext cx="675249" cy="61585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638251" y="688905"/>
            <a:ext cx="11188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</a:rPr>
              <a:t>Part 1</a:t>
            </a:r>
            <a:endParaRPr lang="en-US" altLang="zh-CN" sz="2800" dirty="0" smtClean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0" y="5854700"/>
            <a:ext cx="12192000" cy="1003300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YahBoom    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Croco:Kit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tutorial</a:t>
            </a:r>
            <a:endParaRPr lang="zh-CN" altLang="en-US" sz="2800" dirty="0"/>
          </a:p>
        </p:txBody>
      </p:sp>
      <p:grpSp>
        <p:nvGrpSpPr>
          <p:cNvPr id="25" name="组合 24"/>
          <p:cNvGrpSpPr/>
          <p:nvPr/>
        </p:nvGrpSpPr>
        <p:grpSpPr>
          <a:xfrm>
            <a:off x="778448" y="1924912"/>
            <a:ext cx="2079101" cy="1272213"/>
            <a:chOff x="5213810" y="4721826"/>
            <a:chExt cx="2079101" cy="1272213"/>
          </a:xfrm>
        </p:grpSpPr>
        <p:sp>
          <p:nvSpPr>
            <p:cNvPr id="26" name="任意多边形 25"/>
            <p:cNvSpPr/>
            <p:nvPr/>
          </p:nvSpPr>
          <p:spPr>
            <a:xfrm>
              <a:off x="5213810" y="4721826"/>
              <a:ext cx="2079101" cy="1272213"/>
            </a:xfrm>
            <a:custGeom>
              <a:avLst/>
              <a:gdLst>
                <a:gd name="connsiteX0" fmla="*/ 1610751 w 2954216"/>
                <a:gd name="connsiteY0" fmla="*/ 0 h 1807700"/>
                <a:gd name="connsiteX1" fmla="*/ 2504050 w 2954216"/>
                <a:gd name="connsiteY1" fmla="*/ 893299 h 1807700"/>
                <a:gd name="connsiteX2" fmla="*/ 2504050 w 2954216"/>
                <a:gd name="connsiteY2" fmla="*/ 893300 h 1807700"/>
                <a:gd name="connsiteX3" fmla="*/ 2534525 w 2954216"/>
                <a:gd name="connsiteY3" fmla="*/ 893300 h 1807700"/>
                <a:gd name="connsiteX4" fmla="*/ 2954216 w 2954216"/>
                <a:gd name="connsiteY4" fmla="*/ 1312991 h 1807700"/>
                <a:gd name="connsiteX5" fmla="*/ 2954216 w 2954216"/>
                <a:gd name="connsiteY5" fmla="*/ 1388009 h 1807700"/>
                <a:gd name="connsiteX6" fmla="*/ 2534525 w 2954216"/>
                <a:gd name="connsiteY6" fmla="*/ 1807700 h 1807700"/>
                <a:gd name="connsiteX7" fmla="*/ 419691 w 2954216"/>
                <a:gd name="connsiteY7" fmla="*/ 1807700 h 1807700"/>
                <a:gd name="connsiteX8" fmla="*/ 0 w 2954216"/>
                <a:gd name="connsiteY8" fmla="*/ 1388009 h 1807700"/>
                <a:gd name="connsiteX9" fmla="*/ 0 w 2954216"/>
                <a:gd name="connsiteY9" fmla="*/ 1312991 h 1807700"/>
                <a:gd name="connsiteX10" fmla="*/ 335109 w 2954216"/>
                <a:gd name="connsiteY10" fmla="*/ 901827 h 1807700"/>
                <a:gd name="connsiteX11" fmla="*/ 339261 w 2954216"/>
                <a:gd name="connsiteY11" fmla="*/ 901408 h 1807700"/>
                <a:gd name="connsiteX12" fmla="*/ 337624 w 2954216"/>
                <a:gd name="connsiteY12" fmla="*/ 893300 h 1807700"/>
                <a:gd name="connsiteX13" fmla="*/ 604911 w 2954216"/>
                <a:gd name="connsiteY13" fmla="*/ 626013 h 1807700"/>
                <a:gd name="connsiteX14" fmla="*/ 708952 w 2954216"/>
                <a:gd name="connsiteY14" fmla="*/ 647018 h 1807700"/>
                <a:gd name="connsiteX15" fmla="*/ 749358 w 2954216"/>
                <a:gd name="connsiteY15" fmla="*/ 668950 h 1807700"/>
                <a:gd name="connsiteX16" fmla="*/ 787652 w 2954216"/>
                <a:gd name="connsiteY16" fmla="*/ 545587 h 1807700"/>
                <a:gd name="connsiteX17" fmla="*/ 1610751 w 2954216"/>
                <a:gd name="connsiteY17" fmla="*/ 0 h 180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54216" h="1807700">
                  <a:moveTo>
                    <a:pt x="1610751" y="0"/>
                  </a:moveTo>
                  <a:cubicBezTo>
                    <a:pt x="2104106" y="0"/>
                    <a:pt x="2504050" y="399944"/>
                    <a:pt x="2504050" y="893299"/>
                  </a:cubicBezTo>
                  <a:lnTo>
                    <a:pt x="2504050" y="893300"/>
                  </a:lnTo>
                  <a:lnTo>
                    <a:pt x="2534525" y="893300"/>
                  </a:lnTo>
                  <a:cubicBezTo>
                    <a:pt x="2766314" y="893300"/>
                    <a:pt x="2954216" y="1081202"/>
                    <a:pt x="2954216" y="1312991"/>
                  </a:cubicBezTo>
                  <a:lnTo>
                    <a:pt x="2954216" y="1388009"/>
                  </a:lnTo>
                  <a:cubicBezTo>
                    <a:pt x="2954216" y="1619798"/>
                    <a:pt x="2766314" y="1807700"/>
                    <a:pt x="2534525" y="1807700"/>
                  </a:cubicBezTo>
                  <a:lnTo>
                    <a:pt x="419691" y="1807700"/>
                  </a:lnTo>
                  <a:cubicBezTo>
                    <a:pt x="187902" y="1807700"/>
                    <a:pt x="0" y="1619798"/>
                    <a:pt x="0" y="1388009"/>
                  </a:cubicBezTo>
                  <a:lnTo>
                    <a:pt x="0" y="1312991"/>
                  </a:lnTo>
                  <a:cubicBezTo>
                    <a:pt x="0" y="1110176"/>
                    <a:pt x="143863" y="940961"/>
                    <a:pt x="335109" y="901827"/>
                  </a:cubicBezTo>
                  <a:lnTo>
                    <a:pt x="339261" y="901408"/>
                  </a:lnTo>
                  <a:lnTo>
                    <a:pt x="337624" y="893300"/>
                  </a:lnTo>
                  <a:cubicBezTo>
                    <a:pt x="337624" y="745681"/>
                    <a:pt x="457292" y="626013"/>
                    <a:pt x="604911" y="626013"/>
                  </a:cubicBezTo>
                  <a:cubicBezTo>
                    <a:pt x="641816" y="626013"/>
                    <a:pt x="676974" y="633492"/>
                    <a:pt x="708952" y="647018"/>
                  </a:cubicBezTo>
                  <a:lnTo>
                    <a:pt x="749358" y="668950"/>
                  </a:lnTo>
                  <a:lnTo>
                    <a:pt x="787652" y="545587"/>
                  </a:lnTo>
                  <a:cubicBezTo>
                    <a:pt x="923262" y="224968"/>
                    <a:pt x="1240735" y="0"/>
                    <a:pt x="16107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5467175" y="5040596"/>
              <a:ext cx="1773555" cy="953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sym typeface="+mn-ea"/>
                </a:rPr>
                <a:t>Learning goals</a:t>
              </a:r>
              <a:endParaRPr lang="zh-CN" altLang="en-US" sz="2800" dirty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</a:endParaRPr>
            </a:p>
          </p:txBody>
        </p:sp>
      </p:grp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291467" y="1025537"/>
            <a:ext cx="7012039" cy="3389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文本框 3"/>
          <p:cNvSpPr txBox="1"/>
          <p:nvPr/>
        </p:nvSpPr>
        <p:spPr>
          <a:xfrm>
            <a:off x="2697480" y="4674870"/>
            <a:ext cx="878141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After downloading the program, </a:t>
            </a:r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we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can see </a:t>
            </a:r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a “Heart”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on the Micro:bit LED dot matrix. When the </a:t>
            </a:r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rocker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module is up, the up arrow is displayed on the LED 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dot matrix</a:t>
            </a:r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,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When the </a:t>
            </a:r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rocker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module is </a:t>
            </a:r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down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, the </a:t>
            </a:r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down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arrow is displayed on the LED dot matrix</a:t>
            </a:r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,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When the </a:t>
            </a:r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rocker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module is </a:t>
            </a:r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left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, the </a:t>
            </a:r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left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arrow is displayed on the LED dot matrix</a:t>
            </a:r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,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When the </a:t>
            </a:r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rocker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module is </a:t>
            </a:r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right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, the </a:t>
            </a:r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right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arrow is displayed on the LED dot matrix</a:t>
            </a:r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.</a:t>
            </a:r>
            <a:endParaRPr lang="en-US" altLang="zh-CN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19855" y="246380"/>
            <a:ext cx="4506595" cy="435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200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Advanced course</a:t>
            </a:r>
            <a:endParaRPr lang="zh-CN" altLang="en-US" sz="2800" u="sng" dirty="0">
              <a:latin typeface="icomoon" charset="0"/>
              <a:ea typeface="Yu Gothic UI Semibold" panose="020B0700000000000000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lu"/>
      </p:transition>
    </mc:Choice>
    <mc:Fallback>
      <p:transition spd="slow">
        <p:cover dir="lu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1736266" y="3196784"/>
            <a:ext cx="724486" cy="372379"/>
            <a:chOff x="560275" y="3576314"/>
            <a:chExt cx="1198188" cy="615858"/>
          </a:xfrm>
        </p:grpSpPr>
        <p:sp>
          <p:nvSpPr>
            <p:cNvPr id="33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直角三角形 20"/>
            <p:cNvSpPr/>
            <p:nvPr/>
          </p:nvSpPr>
          <p:spPr>
            <a:xfrm>
              <a:off x="890708" y="3576314"/>
              <a:ext cx="675249" cy="61585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638251" y="688905"/>
            <a:ext cx="111506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</a:rPr>
              <a:t>Part 2</a:t>
            </a:r>
            <a:endParaRPr lang="en-US" sz="2800" dirty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0" y="5854700"/>
            <a:ext cx="12192000" cy="1003300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YahBoom    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Croco:Kit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tutorial</a:t>
            </a:r>
            <a:endParaRPr lang="zh-CN" altLang="en-US" sz="2800" dirty="0"/>
          </a:p>
        </p:txBody>
      </p:sp>
      <p:sp>
        <p:nvSpPr>
          <p:cNvPr id="26" name="任意多边形 25"/>
          <p:cNvSpPr/>
          <p:nvPr/>
        </p:nvSpPr>
        <p:spPr>
          <a:xfrm>
            <a:off x="638175" y="2002155"/>
            <a:ext cx="2078990" cy="1271905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98175" y="2674338"/>
            <a:ext cx="20193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Preparation</a:t>
            </a:r>
            <a:endParaRPr lang="zh-CN" altLang="en-US" sz="2800" dirty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17887" y="972753"/>
            <a:ext cx="15894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Hardware</a:t>
            </a:r>
            <a:r>
              <a:rPr lang="en-US" altLang="zh-CN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:</a:t>
            </a:r>
            <a:endParaRPr lang="zh-CN" alt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91380" y="1433195"/>
            <a:ext cx="412242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●  </a:t>
            </a:r>
            <a:r>
              <a:rPr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1 X Micro: bit Board</a:t>
            </a:r>
            <a:endParaRPr lang="en-US" altLang="zh-CN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●  </a:t>
            </a:r>
            <a:r>
              <a:rPr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1 X Micro USB Cable</a:t>
            </a:r>
            <a:endParaRPr lang="en-US" altLang="zh-CN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●  1 X</a:t>
            </a:r>
            <a:r>
              <a:rPr lang="en-US" altLang="zh-CN" sz="2000" dirty="0">
                <a:solidFill>
                  <a:schemeClr val="accent5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方正少儿_GBK" panose="02000000000000000000" charset="-122"/>
                <a:cs typeface="Arial" panose="020B0604020202020204" pitchFamily="34" charset="0"/>
                <a:sym typeface="+mn-ea"/>
              </a:rPr>
              <a:t>Diamond</a:t>
            </a:r>
            <a:r>
              <a:rPr lang="zh-CN" alt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方正少儿_GBK" panose="02000000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breakout </a:t>
            </a:r>
            <a:endParaRPr lang="en-US" altLang="zh-CN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  <a:p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●  1 X Rocker module</a:t>
            </a:r>
            <a:endParaRPr lang="en-US" altLang="zh-CN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  <a:p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●  4 X Alligator clip</a:t>
            </a:r>
            <a:endParaRPr lang="en-US" altLang="zh-CN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  <a:p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● 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1 X PC</a:t>
            </a:r>
            <a:endParaRPr lang="en-US" altLang="zh-CN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19855" y="246380"/>
            <a:ext cx="4506595" cy="435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200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Advanced course</a:t>
            </a:r>
            <a:endParaRPr lang="zh-CN" altLang="en-US" sz="2800" u="sng" dirty="0">
              <a:latin typeface="icomoon" charset="0"/>
              <a:ea typeface="Yu Gothic UI Semibold" panose="020B0700000000000000" charset="-128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49245" y="3390265"/>
            <a:ext cx="867156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Mode 1 online programming: </a:t>
            </a:r>
            <a:r>
              <a:rPr sz="1600" dirty="0">
                <a:solidFill>
                  <a:schemeClr val="accent6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First, we need to connect the micro:bit to the computer by USB cable. The computer will pop up a USB flash drive and click on the URL in the USB flash drive: http://microbit.org/ to enter the programming interface. Add the Yahboom package: </a:t>
            </a:r>
            <a:r>
              <a:rPr sz="1600" b="1" dirty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https://github.com/lzty634158/Croco-Kit </a:t>
            </a:r>
            <a:r>
              <a:rPr sz="1600" dirty="0">
                <a:solidFill>
                  <a:schemeClr val="accent6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to program.</a:t>
            </a:r>
            <a:endParaRPr sz="1600" dirty="0">
              <a:solidFill>
                <a:schemeClr val="accent6"/>
              </a:solidFill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  <a:p>
            <a:pPr algn="l"/>
            <a:endParaRPr sz="1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  <a:p>
            <a:pPr algn="l"/>
            <a:r>
              <a:rPr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Mode 2 offline programming: </a:t>
            </a:r>
            <a:r>
              <a:rPr sz="1600" dirty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We need to open the offline programming software. After the installation is complete, enter the programming interface, click【New Project】, add Yahboom package: </a:t>
            </a:r>
            <a:r>
              <a:rPr sz="1600" b="1" dirty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https://github.com/lzty634158/Croco-Kit </a:t>
            </a:r>
            <a:r>
              <a:rPr sz="1600" dirty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, you can program.</a:t>
            </a:r>
            <a:endParaRPr sz="1600" dirty="0">
              <a:solidFill>
                <a:schemeClr val="accent2"/>
              </a:solidFill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zoom/>
      </p:transition>
    </mc:Choice>
    <mc:Fallback>
      <p:transition spd="slow">
        <p:zo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21"/>
          <p:cNvGrpSpPr/>
          <p:nvPr/>
        </p:nvGrpSpPr>
        <p:grpSpPr>
          <a:xfrm>
            <a:off x="1736266" y="3196784"/>
            <a:ext cx="724486" cy="372379"/>
            <a:chOff x="560275" y="3576314"/>
            <a:chExt cx="1198188" cy="615858"/>
          </a:xfrm>
        </p:grpSpPr>
        <p:sp>
          <p:nvSpPr>
            <p:cNvPr id="33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直角三角形 20"/>
            <p:cNvSpPr/>
            <p:nvPr/>
          </p:nvSpPr>
          <p:spPr>
            <a:xfrm>
              <a:off x="890708" y="3576314"/>
              <a:ext cx="675249" cy="61585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638251" y="688905"/>
            <a:ext cx="111506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</a:rPr>
              <a:t>Part 2</a:t>
            </a:r>
            <a:endParaRPr lang="en-US" sz="2800" dirty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0" y="5854700"/>
            <a:ext cx="12192000" cy="1003300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YahBoom    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Croco:Kit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tutorial</a:t>
            </a:r>
            <a:endParaRPr lang="zh-CN" altLang="en-US" sz="2800" dirty="0"/>
          </a:p>
        </p:txBody>
      </p:sp>
      <p:sp>
        <p:nvSpPr>
          <p:cNvPr id="26" name="任意多边形 25"/>
          <p:cNvSpPr/>
          <p:nvPr/>
        </p:nvSpPr>
        <p:spPr>
          <a:xfrm>
            <a:off x="638175" y="2002155"/>
            <a:ext cx="2078990" cy="1271905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98175" y="2674338"/>
            <a:ext cx="20193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Preparation</a:t>
            </a:r>
            <a:endParaRPr lang="zh-CN" altLang="en-US" sz="2800" dirty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0115" y="904240"/>
            <a:ext cx="7044055" cy="4430395"/>
          </a:xfrm>
          <a:prstGeom prst="rect">
            <a:avLst/>
          </a:prstGeom>
        </p:spPr>
      </p:pic>
      <p:sp>
        <p:nvSpPr>
          <p:cNvPr id="9" name="TextBox 17"/>
          <p:cNvSpPr txBox="1"/>
          <p:nvPr/>
        </p:nvSpPr>
        <p:spPr>
          <a:xfrm>
            <a:off x="2820035" y="5561965"/>
            <a:ext cx="7032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mtClean="0">
                <a:solidFill>
                  <a:srgbClr val="FF0000"/>
                </a:solidFill>
                <a:latin typeface="方正少儿_GBK" panose="02000000000000000000" charset="-122"/>
                <a:ea typeface="方正少儿_GBK" panose="02000000000000000000" charset="-122"/>
              </a:rPr>
              <a:t>! ! !</a:t>
            </a:r>
            <a:r>
              <a:rPr smtClean="0">
                <a:solidFill>
                  <a:srgbClr val="FF0000"/>
                </a:solidFill>
                <a:latin typeface="方正少儿_GBK" panose="02000000000000000000" charset="-122"/>
                <a:ea typeface="方正少儿_GBK" panose="02000000000000000000" charset="-122"/>
              </a:rPr>
              <a:t>Note: </a:t>
            </a:r>
            <a:r>
              <a:rPr smtClean="0">
                <a:solidFill>
                  <a:srgbClr val="FF0000"/>
                </a:solidFill>
                <a:latin typeface="方正少儿_GBK" panose="02000000000000000000" charset="-122"/>
                <a:ea typeface="方正少儿_GBK" panose="02000000000000000000" charset="-122"/>
                <a:sym typeface="+mn-ea"/>
              </a:rPr>
              <a:t>S</a:t>
            </a:r>
            <a:r>
              <a:rPr lang="en-US" smtClean="0">
                <a:solidFill>
                  <a:srgbClr val="FF0000"/>
                </a:solidFill>
                <a:latin typeface="方正少儿_GBK" panose="02000000000000000000" charset="-122"/>
                <a:ea typeface="方正少儿_GBK" panose="02000000000000000000" charset="-122"/>
                <a:sym typeface="+mn-ea"/>
              </a:rPr>
              <a:t>1 be set </a:t>
            </a:r>
            <a:r>
              <a:rPr smtClean="0">
                <a:solidFill>
                  <a:srgbClr val="FF0000"/>
                </a:solidFill>
                <a:latin typeface="方正少儿_GBK" panose="02000000000000000000" charset="-122"/>
                <a:ea typeface="方正少儿_GBK" panose="02000000000000000000" charset="-122"/>
                <a:sym typeface="+mn-ea"/>
              </a:rPr>
              <a:t> to the </a:t>
            </a:r>
            <a:r>
              <a:rPr lang="en-US" smtClean="0">
                <a:solidFill>
                  <a:srgbClr val="FF0000"/>
                </a:solidFill>
                <a:latin typeface="方正少儿_GBK" panose="02000000000000000000" charset="-122"/>
                <a:ea typeface="方正少儿_GBK" panose="02000000000000000000" charset="-122"/>
                <a:sym typeface="+mn-ea"/>
              </a:rPr>
              <a:t>ON, </a:t>
            </a:r>
            <a:r>
              <a:rPr smtClean="0">
                <a:solidFill>
                  <a:srgbClr val="FF0000"/>
                </a:solidFill>
                <a:latin typeface="方正少儿_GBK" panose="02000000000000000000" charset="-122"/>
                <a:ea typeface="方正少儿_GBK" panose="02000000000000000000" charset="-122"/>
              </a:rPr>
              <a:t>S2 </a:t>
            </a:r>
            <a:r>
              <a:rPr lang="en-US" smtClean="0">
                <a:solidFill>
                  <a:srgbClr val="FF0000"/>
                </a:solidFill>
                <a:latin typeface="方正少儿_GBK" panose="02000000000000000000" charset="-122"/>
                <a:ea typeface="方正少儿_GBK" panose="02000000000000000000" charset="-122"/>
              </a:rPr>
              <a:t>be set </a:t>
            </a:r>
            <a:r>
              <a:rPr smtClean="0">
                <a:solidFill>
                  <a:srgbClr val="FF0000"/>
                </a:solidFill>
                <a:latin typeface="方正少儿_GBK" panose="02000000000000000000" charset="-122"/>
                <a:ea typeface="方正少儿_GBK" panose="02000000000000000000" charset="-122"/>
              </a:rPr>
              <a:t> to the IO, and S3 to the NC.</a:t>
            </a:r>
            <a:endParaRPr smtClean="0">
              <a:solidFill>
                <a:srgbClr val="FF0000"/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19855" y="246380"/>
            <a:ext cx="4506595" cy="435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200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Advanced course</a:t>
            </a:r>
            <a:endParaRPr lang="zh-CN" altLang="en-US" sz="2800" u="sng" dirty="0">
              <a:latin typeface="icomoon" charset="0"/>
              <a:ea typeface="Yu Gothic UI Semibold" panose="020B0700000000000000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zoom/>
      </p:transition>
    </mc:Choice>
    <mc:Fallback>
      <p:transition spd="slow">
        <p:zo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1736266" y="3196784"/>
            <a:ext cx="724486" cy="372379"/>
            <a:chOff x="560275" y="3576314"/>
            <a:chExt cx="1198188" cy="615858"/>
          </a:xfrm>
        </p:grpSpPr>
        <p:sp>
          <p:nvSpPr>
            <p:cNvPr id="33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直角三角形 20"/>
            <p:cNvSpPr/>
            <p:nvPr/>
          </p:nvSpPr>
          <p:spPr>
            <a:xfrm>
              <a:off x="890708" y="3576314"/>
              <a:ext cx="675249" cy="61585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638251" y="688905"/>
            <a:ext cx="10998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</a:rPr>
              <a:t>Part 3</a:t>
            </a:r>
            <a:endParaRPr lang="en-US" sz="2800" dirty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0" y="5854700"/>
            <a:ext cx="12192000" cy="1003300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YahBoom    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Croco:Kit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tutorial</a:t>
            </a:r>
            <a:endParaRPr lang="zh-CN" altLang="en-US" sz="2800" dirty="0"/>
          </a:p>
        </p:txBody>
      </p:sp>
      <p:sp>
        <p:nvSpPr>
          <p:cNvPr id="26" name="任意多边形 25"/>
          <p:cNvSpPr/>
          <p:nvPr/>
        </p:nvSpPr>
        <p:spPr>
          <a:xfrm>
            <a:off x="638175" y="2002155"/>
            <a:ext cx="2078990" cy="1271905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表格 4"/>
          <p:cNvGraphicFramePr/>
          <p:nvPr/>
        </p:nvGraphicFramePr>
        <p:xfrm>
          <a:off x="4341495" y="939800"/>
          <a:ext cx="4766945" cy="1942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5195"/>
                <a:gridCol w="2571750"/>
              </a:tblGrid>
              <a:tr h="4184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Expansion board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sym typeface="+mn-ea"/>
                        </a:rPr>
                        <a:t>Rocker module</a:t>
                      </a:r>
                      <a:endParaRPr lang="en-US" altLang="zh-CN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P0</a:t>
                      </a:r>
                      <a:endParaRPr lang="en-US" altLang="zh-CN" sz="1800">
                        <a:solidFill>
                          <a:schemeClr val="accent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accent2"/>
                          </a:solidFill>
                        </a:rPr>
                        <a:t>X</a:t>
                      </a:r>
                      <a:endParaRPr lang="en-US" altLang="zh-CN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sym typeface="+mn-ea"/>
                        </a:rPr>
                        <a:t>P1</a:t>
                      </a:r>
                      <a:endParaRPr lang="en-US" sz="1800">
                        <a:solidFill>
                          <a:srgbClr val="FF0000"/>
                        </a:solidFill>
                        <a:latin typeface="Arial" panose="020B0604020202020204" pitchFamily="3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rgbClr val="FF0000"/>
                          </a:solidFill>
                          <a:sym typeface="+mn-ea"/>
                        </a:rPr>
                        <a:t>Y</a:t>
                      </a:r>
                      <a:endParaRPr lang="en-US" altLang="zh-CN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3.3V</a:t>
                      </a:r>
                      <a:endParaRPr lang="en-US" altLang="zh-CN" sz="1800">
                        <a:solidFill>
                          <a:srgbClr val="00B0F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00B0F0"/>
                          </a:solidFill>
                        </a:rPr>
                        <a:t>VCC</a:t>
                      </a:r>
                      <a:endParaRPr lang="en-US" altLang="zh-CN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GND 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GND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753921" y="2674676"/>
            <a:ext cx="19462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  <a:sym typeface="+mn-ea"/>
              </a:rPr>
              <a:t>Connection</a:t>
            </a:r>
            <a:endParaRPr lang="zh-CN" altLang="en-US" sz="2800" dirty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1365" y="3068955"/>
            <a:ext cx="7781925" cy="29622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919855" y="246380"/>
            <a:ext cx="4506595" cy="435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200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Advanced course</a:t>
            </a:r>
            <a:endParaRPr lang="zh-CN" altLang="en-US" sz="2800" u="sng" dirty="0">
              <a:latin typeface="icomoon" charset="0"/>
              <a:ea typeface="Yu Gothic UI Semibold" panose="020B0700000000000000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0" y="5972810"/>
            <a:ext cx="12192000" cy="897255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YahBoom    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Croco:Kit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tutorial</a:t>
            </a:r>
            <a:endParaRPr lang="zh-CN" altLang="en-US" sz="2800" dirty="0"/>
          </a:p>
        </p:txBody>
      </p:sp>
      <p:sp>
        <p:nvSpPr>
          <p:cNvPr id="6" name="文本框 5"/>
          <p:cNvSpPr txBox="1"/>
          <p:nvPr/>
        </p:nvSpPr>
        <p:spPr>
          <a:xfrm>
            <a:off x="613410" y="628650"/>
            <a:ext cx="1124026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dirty="0" smtClean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  <a:sym typeface="+mn-ea"/>
              </a:rPr>
              <a:t>Part 4</a:t>
            </a:r>
            <a:endParaRPr lang="en-US" altLang="zh-CN" sz="2800" dirty="0" smtClean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  <a:sym typeface="+mn-ea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518795" y="1852295"/>
            <a:ext cx="2078990" cy="1271905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0830" y="1056640"/>
            <a:ext cx="4348480" cy="47440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985" y="1056640"/>
            <a:ext cx="4307840" cy="19030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985" y="2959735"/>
            <a:ext cx="4307840" cy="16675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919855" y="246380"/>
            <a:ext cx="4506595" cy="435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200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Advanced course</a:t>
            </a:r>
            <a:endParaRPr lang="zh-CN" altLang="en-US" sz="2800" u="sng" dirty="0">
              <a:latin typeface="icomoon" charset="0"/>
              <a:ea typeface="Yu Gothic UI Semibold" panose="020B0700000000000000" charset="-128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54953" y="2171292"/>
            <a:ext cx="184277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  <a:sym typeface="+mn-ea"/>
              </a:rPr>
              <a:t>Search for blocks</a:t>
            </a:r>
            <a:endParaRPr lang="zh-CN" altLang="en-US" sz="2800" dirty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 dir="vert"/>
      </p:transition>
    </mc:Choice>
    <mc:Fallback>
      <p:transition spd="slow">
        <p:comb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53720" y="628650"/>
            <a:ext cx="1112805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dirty="0" smtClean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  <a:sym typeface="+mn-ea"/>
              </a:rPr>
              <a:t>Part 5</a:t>
            </a:r>
            <a:endParaRPr lang="en-US" altLang="zh-CN" sz="2800" dirty="0" smtClean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  <a:sym typeface="+mn-ea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0" y="5972810"/>
            <a:ext cx="12192000" cy="897255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YahBoom    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Croco:Kit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tutorial</a:t>
            </a:r>
            <a:endParaRPr lang="zh-CN" altLang="en-US" sz="2800" dirty="0"/>
          </a:p>
        </p:txBody>
      </p:sp>
      <p:sp>
        <p:nvSpPr>
          <p:cNvPr id="26" name="任意多边形 25"/>
          <p:cNvSpPr/>
          <p:nvPr/>
        </p:nvSpPr>
        <p:spPr>
          <a:xfrm>
            <a:off x="650240" y="2073910"/>
            <a:ext cx="2078990" cy="1271905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26733" y="2418307"/>
            <a:ext cx="15601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  <a:sym typeface="+mn-ea"/>
              </a:rPr>
              <a:t>Combine blocks</a:t>
            </a:r>
            <a:endParaRPr lang="zh-CN" altLang="en-US" sz="2800" dirty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3370" y="915035"/>
            <a:ext cx="4565650" cy="41160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020" y="915035"/>
            <a:ext cx="3970020" cy="42868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919855" y="246380"/>
            <a:ext cx="4506595" cy="435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200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Advanced course</a:t>
            </a:r>
            <a:endParaRPr lang="zh-CN" altLang="en-US" sz="2800" u="sng" dirty="0">
              <a:latin typeface="icomoon" charset="0"/>
              <a:ea typeface="Yu Gothic UI Semibold" panose="020B0700000000000000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zoom dir="in"/>
      </p:transition>
    </mc:Choice>
    <mc:Fallback>
      <p:transition spd="slow">
        <p:zoom dir="in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13"/>
          <p:cNvSpPr/>
          <p:nvPr/>
        </p:nvSpPr>
        <p:spPr>
          <a:xfrm>
            <a:off x="2597834" y="755699"/>
            <a:ext cx="6996332" cy="3961052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 </a:t>
            </a:r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3656236" y="3261927"/>
            <a:ext cx="447465" cy="283350"/>
            <a:chOff x="560275" y="3433438"/>
            <a:chExt cx="1198188" cy="758734"/>
          </a:xfrm>
        </p:grpSpPr>
        <p:sp>
          <p:nvSpPr>
            <p:cNvPr id="17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直角三角形 20"/>
            <p:cNvSpPr/>
            <p:nvPr/>
          </p:nvSpPr>
          <p:spPr>
            <a:xfrm>
              <a:off x="890708" y="3433438"/>
              <a:ext cx="675249" cy="758734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任意多边形 18"/>
          <p:cNvSpPr/>
          <p:nvPr/>
        </p:nvSpPr>
        <p:spPr>
          <a:xfrm>
            <a:off x="0" y="5520485"/>
            <a:ext cx="12192000" cy="1337515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9891876" y="829994"/>
            <a:ext cx="1451304" cy="888061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518795" y="3917950"/>
            <a:ext cx="2078990" cy="1271905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0" y="5972810"/>
            <a:ext cx="12192000" cy="897255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YahBoom    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Croco:Kit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tutorial</a:t>
            </a:r>
            <a:endParaRPr lang="zh-CN" altLang="en-US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4196715" y="2781935"/>
            <a:ext cx="46831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5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Thank </a:t>
            </a:r>
            <a:r>
              <a:rPr lang="en-US" altLang="zh-CN" sz="5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you</a:t>
            </a:r>
            <a:r>
              <a:rPr lang="zh-CN" altLang="en-US" sz="5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 ！</a:t>
            </a:r>
            <a:endParaRPr lang="zh-CN" altLang="en-US" sz="5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89305" y="4471670"/>
            <a:ext cx="1538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Powered by 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YahBoom</a:t>
            </a:r>
            <a:endParaRPr lang="zh-CN" altLang="en-US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19855" y="246380"/>
            <a:ext cx="4506595" cy="435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200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Advanced course</a:t>
            </a:r>
            <a:endParaRPr lang="zh-CN" altLang="en-US" sz="2800" u="sng" dirty="0">
              <a:latin typeface="icomoon" charset="0"/>
              <a:ea typeface="Yu Gothic UI Semibold" panose="020B0700000000000000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zoom/>
      </p:transition>
    </mc:Choice>
    <mc:Fallback>
      <p:transition spd="slow">
        <p:zoom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卡通">
      <a:majorFont>
        <a:latin typeface="方正卡通简体"/>
        <a:ea typeface="方正喵呜体"/>
        <a:cs typeface=""/>
      </a:majorFont>
      <a:minorFont>
        <a:latin typeface="方正卡通简体"/>
        <a:ea typeface="方正卡通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1926</Words>
  <Application>WPS 演示</Application>
  <PresentationFormat>自定义</PresentationFormat>
  <Paragraphs>132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1" baseType="lpstr">
      <vt:lpstr>Arial</vt:lpstr>
      <vt:lpstr>宋体</vt:lpstr>
      <vt:lpstr>Wingdings</vt:lpstr>
      <vt:lpstr>微软雅黑</vt:lpstr>
      <vt:lpstr>方正少儿_GBK</vt:lpstr>
      <vt:lpstr>icomoon</vt:lpstr>
      <vt:lpstr>Yu Gothic UI Semibold</vt:lpstr>
      <vt:lpstr>方正卡通简体</vt:lpstr>
      <vt:lpstr>Arial Unicode MS</vt:lpstr>
      <vt:lpstr>方正喵呜体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</dc:title>
  <dc:creator>PPTS</dc:creator>
  <cp:keywords>PPTS</cp:keywords>
  <dc:description>PPTS</dc:description>
  <dc:subject>PPTS</dc:subject>
  <cp:category>PPTS</cp:category>
  <cp:lastModifiedBy>Administrator</cp:lastModifiedBy>
  <cp:revision>180</cp:revision>
  <dcterms:created xsi:type="dcterms:W3CDTF">2014-02-21T16:31:00Z</dcterms:created>
  <dcterms:modified xsi:type="dcterms:W3CDTF">2019-07-02T02:08:08Z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2052-11.1.0.8806</vt:lpwstr>
  </property>
</Properties>
</file>